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96" r:id="rId2"/>
    <p:sldId id="287" r:id="rId3"/>
    <p:sldId id="268" r:id="rId4"/>
    <p:sldId id="270" r:id="rId5"/>
    <p:sldId id="267" r:id="rId6"/>
    <p:sldId id="269" r:id="rId7"/>
    <p:sldId id="263" r:id="rId8"/>
    <p:sldId id="265" r:id="rId9"/>
    <p:sldId id="293" r:id="rId10"/>
    <p:sldId id="274" r:id="rId11"/>
    <p:sldId id="275" r:id="rId12"/>
    <p:sldId id="290" r:id="rId13"/>
    <p:sldId id="292" r:id="rId14"/>
    <p:sldId id="294" r:id="rId15"/>
    <p:sldId id="295" r:id="rId16"/>
    <p:sldId id="285" r:id="rId17"/>
    <p:sldId id="286" r:id="rId18"/>
    <p:sldId id="271" r:id="rId19"/>
    <p:sldId id="281" r:id="rId20"/>
    <p:sldId id="282" r:id="rId21"/>
    <p:sldId id="283" r:id="rId22"/>
    <p:sldId id="289" r:id="rId23"/>
    <p:sldId id="284" r:id="rId24"/>
    <p:sldId id="273" r:id="rId25"/>
    <p:sldId id="277" r:id="rId26"/>
    <p:sldId id="266" r:id="rId27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 Black" pitchFamily="34" charset="0"/>
        <a:ea typeface="ＭＳ Ｐゴシック" pitchFamily="34" charset="-128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 Black" pitchFamily="34" charset="0"/>
        <a:ea typeface="ＭＳ Ｐゴシック" pitchFamily="34" charset="-128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 Black" pitchFamily="34" charset="0"/>
        <a:ea typeface="ＭＳ Ｐゴシック" pitchFamily="34" charset="-128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 Black" pitchFamily="34" charset="0"/>
        <a:ea typeface="ＭＳ Ｐゴシック" pitchFamily="34" charset="-128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 Black" pitchFamily="34" charset="0"/>
        <a:ea typeface="ＭＳ Ｐゴシック" pitchFamily="34" charset="-128"/>
        <a:cs typeface="Arial" charset="0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Arial Black" pitchFamily="34" charset="0"/>
        <a:ea typeface="ＭＳ Ｐゴシック" pitchFamily="34" charset="-128"/>
        <a:cs typeface="Arial" charset="0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Arial Black" pitchFamily="34" charset="0"/>
        <a:ea typeface="ＭＳ Ｐゴシック" pitchFamily="34" charset="-128"/>
        <a:cs typeface="Arial" charset="0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Arial Black" pitchFamily="34" charset="0"/>
        <a:ea typeface="ＭＳ Ｐゴシック" pitchFamily="34" charset="-128"/>
        <a:cs typeface="Arial" charset="0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Arial Black" pitchFamily="34" charset="0"/>
        <a:ea typeface="ＭＳ Ｐゴシック" pitchFamily="34" charset="-128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F0FF"/>
    <a:srgbClr val="0066FF"/>
    <a:srgbClr val="FFFFFF"/>
    <a:srgbClr val="42802A"/>
    <a:srgbClr val="FEFFD5"/>
    <a:srgbClr val="CC0007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20516" autoAdjust="0"/>
    <p:restoredTop sz="84118" autoAdjust="0"/>
  </p:normalViewPr>
  <p:slideViewPr>
    <p:cSldViewPr>
      <p:cViewPr varScale="1">
        <p:scale>
          <a:sx n="95" d="100"/>
          <a:sy n="95" d="100"/>
        </p:scale>
        <p:origin x="-534" y="-96"/>
      </p:cViewPr>
      <p:guideLst>
        <p:guide orient="horz" pos="2160"/>
        <p:guide pos="2880"/>
        <p:guide pos="384"/>
      </p:guideLst>
    </p:cSldViewPr>
  </p:slideViewPr>
  <p:outlineViewPr>
    <p:cViewPr>
      <p:scale>
        <a:sx n="25" d="100"/>
        <a:sy n="25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2508" y="-96"/>
      </p:cViewPr>
      <p:guideLst>
        <p:guide orient="horz" pos="3127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 Black" pitchFamily="1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 Black" pitchFamily="1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 Black" pitchFamily="1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 Black" pitchFamily="1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fld id="{99B61E39-D1D5-46A9-B901-FAB4BC721E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4875"/>
            <a:ext cx="4984750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fld id="{4B44C9DD-E6BE-4CA6-807F-9B062922D3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GB" smtClean="0"/>
              <a:t>Questions – can keep badges? Raffle tickets?</a:t>
            </a:r>
          </a:p>
          <a:p>
            <a:pPr>
              <a:spcBef>
                <a:spcPct val="0"/>
              </a:spcBef>
            </a:pPr>
            <a:endParaRPr lang="en-GB" smtClean="0"/>
          </a:p>
          <a:p>
            <a:pPr>
              <a:spcBef>
                <a:spcPct val="0"/>
              </a:spcBef>
            </a:pPr>
            <a:r>
              <a:rPr lang="en-GB" smtClean="0"/>
              <a:t>Health and Safety – Fire Alarm; Toilets; Exists; Where you can smoke; Location Memphis and Everest and how to get there.</a:t>
            </a:r>
          </a:p>
          <a:p>
            <a:pPr>
              <a:spcBef>
                <a:spcPct val="0"/>
              </a:spcBef>
            </a:pPr>
            <a:endParaRPr lang="en-GB" smtClean="0"/>
          </a:p>
          <a:p>
            <a:pPr>
              <a:spcBef>
                <a:spcPct val="0"/>
              </a:spcBef>
            </a:pPr>
            <a:r>
              <a:rPr lang="en-GB" smtClean="0"/>
              <a:t>Feedback Forms : each speaker will give out a colour code that you need to write on your feedback form in order to get the voucher worth £30 for a book from Wiley.</a:t>
            </a:r>
          </a:p>
          <a:p>
            <a:pPr>
              <a:spcBef>
                <a:spcPct val="0"/>
              </a:spcBef>
            </a:pPr>
            <a:endParaRPr lang="en-GB" smtClean="0"/>
          </a:p>
          <a:p>
            <a:pPr>
              <a:spcBef>
                <a:spcPct val="0"/>
              </a:spcBef>
            </a:pPr>
            <a:r>
              <a:rPr lang="en-GB" smtClean="0"/>
              <a:t>Sponsors – QUEST have a prize draw for an xbox and other goodies, IDERA have a prize draw for 5 ipod nanos - visit their stands for more information.</a:t>
            </a:r>
          </a:p>
          <a:p>
            <a:pPr>
              <a:spcBef>
                <a:spcPct val="0"/>
              </a:spcBef>
            </a:pPr>
            <a:endParaRPr lang="en-GB" smtClean="0"/>
          </a:p>
          <a:p>
            <a:pPr>
              <a:spcBef>
                <a:spcPct val="0"/>
              </a:spcBef>
            </a:pPr>
            <a:r>
              <a:rPr lang="en-GB" smtClean="0"/>
              <a:t>Sponsor thank you – thank you to sponsors Microsoft, IDERA, Quest, Solid Quality Mentoring, Redgate and Wiley.</a:t>
            </a:r>
          </a:p>
          <a:p>
            <a:pPr>
              <a:spcBef>
                <a:spcPct val="0"/>
              </a:spcBef>
            </a:pPr>
            <a:endParaRPr lang="en-GB" smtClean="0"/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0D09FC2-833C-46B2-A311-4D787FF76BD6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GB" smtClean="0">
                <a:ea typeface="ＭＳ Ｐゴシック" pitchFamily="34" charset="-128"/>
              </a:rPr>
              <a:t>Save, Load, Execute.</a:t>
            </a:r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6E889E-1EFE-476A-9B9D-94CEBCDA3800}" type="slidenum">
              <a:rPr lang="en-US" smtClean="0">
                <a:ea typeface="ＭＳ Ｐゴシック" pitchFamily="34" charset="-128"/>
              </a:rPr>
              <a:pPr/>
              <a:t>17</a:t>
            </a:fld>
            <a:endParaRPr lang="en-US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dirty="0" smtClean="0">
              <a:ea typeface="ＭＳ Ｐゴシック" pitchFamily="34" charset="-128"/>
            </a:endParaRPr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A34E797-CB14-49A0-9729-54F2914F808A}" type="slidenum">
              <a:rPr lang="en-US" smtClean="0">
                <a:ea typeface="ＭＳ Ｐゴシック" pitchFamily="34" charset="-128"/>
              </a:rPr>
              <a:pPr/>
              <a:t>18</a:t>
            </a:fld>
            <a:endParaRPr lang="en-US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dirty="0" smtClean="0">
              <a:ea typeface="ＭＳ Ｐゴシック" pitchFamily="34" charset="-128"/>
            </a:endParaRPr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AD39AE0-0697-42FE-833F-240F46B64242}" type="slidenum">
              <a:rPr lang="en-US" smtClean="0">
                <a:ea typeface="ＭＳ Ｐゴシック" pitchFamily="34" charset="-128"/>
              </a:rPr>
              <a:pPr/>
              <a:t>19</a:t>
            </a:fld>
            <a:endParaRPr lang="en-US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dirty="0" smtClean="0">
              <a:ea typeface="ＭＳ Ｐゴシック" pitchFamily="34" charset="-128"/>
            </a:endParaRPr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B90CED9-8611-45E8-9595-45DB606A8E5F}" type="slidenum">
              <a:rPr lang="en-US" smtClean="0">
                <a:ea typeface="ＭＳ Ｐゴシック" pitchFamily="34" charset="-128"/>
              </a:rPr>
              <a:pPr/>
              <a:t>20</a:t>
            </a:fld>
            <a:endParaRPr lang="en-US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dirty="0" smtClean="0">
              <a:ea typeface="ＭＳ Ｐゴシック" pitchFamily="34" charset="-128"/>
            </a:endParaRPr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30AE196-538D-4FD0-AD27-EE6EE89A1E01}" type="slidenum">
              <a:rPr lang="en-US" smtClean="0">
                <a:ea typeface="ＭＳ Ｐゴシック" pitchFamily="34" charset="-128"/>
              </a:rPr>
              <a:pPr/>
              <a:t>21</a:t>
            </a:fld>
            <a:endParaRPr lang="en-US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dirty="0" smtClean="0">
              <a:ea typeface="ＭＳ Ｐゴシック" pitchFamily="34" charset="-128"/>
            </a:endParaRPr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923F52F-7C0E-4072-9FE9-C228B3584ED2}" type="slidenum">
              <a:rPr lang="en-US" smtClean="0">
                <a:ea typeface="ＭＳ Ｐゴシック" pitchFamily="34" charset="-128"/>
              </a:rPr>
              <a:pPr/>
              <a:t>22</a:t>
            </a:fld>
            <a:endParaRPr lang="en-US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GB" smtClean="0">
                <a:ea typeface="ＭＳ Ｐゴシック" pitchFamily="34" charset="-128"/>
              </a:rPr>
              <a:t>Environment.SpecialFolders</a:t>
            </a:r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FEE085F-34BF-48CB-91D5-8C3020CCA3F5}" type="slidenum">
              <a:rPr lang="en-US" smtClean="0">
                <a:ea typeface="ＭＳ Ｐゴシック" pitchFamily="34" charset="-128"/>
              </a:rPr>
              <a:pPr/>
              <a:t>23</a:t>
            </a:fld>
            <a:endParaRPr lang="en-US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dirty="0" smtClean="0">
              <a:ea typeface="ＭＳ Ｐゴシック" pitchFamily="34" charset="-128"/>
            </a:endParaRPr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41D92B8-22D6-4000-9E40-49A036EA480D}" type="slidenum">
              <a:rPr lang="en-US" smtClean="0">
                <a:ea typeface="ＭＳ Ｐゴシック" pitchFamily="34" charset="-128"/>
              </a:rPr>
              <a:pPr/>
              <a:t>24</a:t>
            </a:fld>
            <a:endParaRPr lang="en-US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>
              <a:ea typeface="ＭＳ Ｐゴシック" pitchFamily="34" charset="-128"/>
            </a:endParaRPr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4BD5704-F012-4746-8E82-20B04D95F473}" type="slidenum">
              <a:rPr lang="en-US" smtClean="0">
                <a:ea typeface="ＭＳ Ｐゴシック" pitchFamily="34" charset="-128"/>
              </a:rPr>
              <a:pPr/>
              <a:t>25</a:t>
            </a:fld>
            <a:endParaRPr lang="en-US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dirty="0" smtClean="0">
              <a:ea typeface="ＭＳ Ｐゴシック" pitchFamily="34" charset="-128"/>
            </a:endParaRPr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7C80DA7-229A-48FC-A230-8366A08A4051}" type="slidenum">
              <a:rPr lang="en-US" smtClean="0">
                <a:ea typeface="ＭＳ Ｐゴシック" pitchFamily="34" charset="-128"/>
              </a:rPr>
              <a:pPr/>
              <a:t>4</a:t>
            </a:fld>
            <a:endParaRPr lang="en-US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dirty="0" smtClean="0">
              <a:ea typeface="ＭＳ Ｐゴシック" pitchFamily="34" charset="-128"/>
            </a:endParaRPr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FFC82A8-3435-4078-8875-B02CB574E8FF}" type="slidenum">
              <a:rPr lang="en-US" smtClean="0">
                <a:ea typeface="ＭＳ Ｐゴシック" pitchFamily="34" charset="-128"/>
              </a:rPr>
              <a:pPr/>
              <a:t>6</a:t>
            </a:fld>
            <a:endParaRPr lang="en-US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3E23CB7-7D2D-42FE-ADAF-632CD76032B7}" type="slidenum">
              <a:rPr lang="en-US" smtClean="0">
                <a:ea typeface="ＭＳ Ｐゴシック" pitchFamily="34" charset="-128"/>
              </a:rPr>
              <a:pPr/>
              <a:t>7</a:t>
            </a:fld>
            <a:endParaRPr lang="en-US" smtClean="0">
              <a:ea typeface="ＭＳ Ｐゴシック" pitchFamily="34" charset="-128"/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dirty="0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>
              <a:ea typeface="ＭＳ Ｐゴシック" pitchFamily="34" charset="-128"/>
            </a:endParaRPr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CDCCA09-4ACB-4CD7-B97E-2DF6E033B2CF}" type="slidenum">
              <a:rPr lang="en-US" smtClean="0">
                <a:ea typeface="ＭＳ Ｐゴシック" pitchFamily="34" charset="-128"/>
              </a:rPr>
              <a:pPr/>
              <a:t>8</a:t>
            </a:fld>
            <a:endParaRPr lang="en-US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dirty="0" smtClean="0">
              <a:ea typeface="ＭＳ Ｐゴシック" pitchFamily="34" charset="-128"/>
            </a:endParaRPr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2AC1E2E-7611-4B4C-A7BE-3873EA85350B}" type="slidenum">
              <a:rPr lang="en-US" smtClean="0">
                <a:ea typeface="ＭＳ Ｐゴシック" pitchFamily="34" charset="-128"/>
              </a:rPr>
              <a:pPr/>
              <a:t>9</a:t>
            </a:fld>
            <a:endParaRPr lang="en-US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dirty="0" smtClean="0">
              <a:ea typeface="ＭＳ Ｐゴシック" pitchFamily="34" charset="-128"/>
            </a:endParaRPr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5FEF85D-F9CA-4653-B43F-F92BF3A5116C}" type="slidenum">
              <a:rPr lang="en-US" smtClean="0">
                <a:ea typeface="ＭＳ Ｐゴシック" pitchFamily="34" charset="-128"/>
              </a:rPr>
              <a:pPr/>
              <a:t>10</a:t>
            </a:fld>
            <a:endParaRPr lang="en-US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dirty="0" smtClean="0">
              <a:ea typeface="ＭＳ Ｐゴシック" pitchFamily="34" charset="-128"/>
            </a:endParaRPr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79B8B8F-97E8-4767-8AAA-0C70CD5E9709}" type="slidenum">
              <a:rPr lang="en-US" smtClean="0">
                <a:ea typeface="ＭＳ Ｐゴシック" pitchFamily="34" charset="-128"/>
              </a:rPr>
              <a:pPr/>
              <a:t>11</a:t>
            </a:fld>
            <a:endParaRPr lang="en-US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>
              <a:ea typeface="ＭＳ Ｐゴシック" pitchFamily="34" charset="-128"/>
            </a:endParaRPr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E38422F-113C-4C00-8B40-334F7627F7A7}" type="slidenum">
              <a:rPr lang="en-US" smtClean="0">
                <a:ea typeface="ＭＳ Ｐゴシック" pitchFamily="34" charset="-128"/>
              </a:rPr>
              <a:pPr/>
              <a:t>15</a:t>
            </a:fld>
            <a:endParaRPr lang="en-US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85729"/>
            <a:ext cx="9144000" cy="1143008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487363"/>
            <a:ext cx="2286000" cy="606583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487363"/>
            <a:ext cx="6705600" cy="60658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1416073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85728"/>
            <a:ext cx="9144000" cy="134463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85728"/>
            <a:ext cx="9144000" cy="113191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85729"/>
            <a:ext cx="9144000" cy="1143008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nl-NL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C:\Users\Darren Green\Documents\InstallBannerStyle2000H.jpg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1280160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487363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Black" pitchFamily="1" charset="0"/>
          <a:ea typeface="ＭＳ Ｐゴシック" pitchFamily="48" charset="-128"/>
        </a:defRPr>
      </a:lvl2pPr>
      <a:lvl3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Black" pitchFamily="1" charset="0"/>
          <a:ea typeface="ＭＳ Ｐゴシック" pitchFamily="48" charset="-128"/>
        </a:defRPr>
      </a:lvl3pPr>
      <a:lvl4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Black" pitchFamily="1" charset="0"/>
          <a:ea typeface="ＭＳ Ｐゴシック" pitchFamily="48" charset="-128"/>
        </a:defRPr>
      </a:lvl4pPr>
      <a:lvl5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Black" pitchFamily="1" charset="0"/>
          <a:ea typeface="ＭＳ Ｐゴシック" pitchFamily="48" charset="-128"/>
        </a:defRPr>
      </a:lvl5pPr>
      <a:lvl6pPr marL="457200" algn="ctr" rtl="0" fontAlgn="base">
        <a:lnSpc>
          <a:spcPct val="8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Black" pitchFamily="1" charset="0"/>
          <a:ea typeface="ＭＳ Ｐゴシック" pitchFamily="48" charset="-128"/>
        </a:defRPr>
      </a:lvl6pPr>
      <a:lvl7pPr marL="914400" algn="ctr" rtl="0" fontAlgn="base">
        <a:lnSpc>
          <a:spcPct val="8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Black" pitchFamily="1" charset="0"/>
          <a:ea typeface="ＭＳ Ｐゴシック" pitchFamily="48" charset="-128"/>
        </a:defRPr>
      </a:lvl7pPr>
      <a:lvl8pPr marL="1371600" algn="ctr" rtl="0" fontAlgn="base">
        <a:lnSpc>
          <a:spcPct val="8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Black" pitchFamily="1" charset="0"/>
          <a:ea typeface="ＭＳ Ｐゴシック" pitchFamily="48" charset="-128"/>
        </a:defRPr>
      </a:lvl8pPr>
      <a:lvl9pPr marL="1828800" algn="ctr" rtl="0" fontAlgn="base">
        <a:lnSpc>
          <a:spcPct val="8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Black" pitchFamily="1" charset="0"/>
          <a:ea typeface="ＭＳ Ｐゴシック" pitchFamily="48" charset="-128"/>
        </a:defRPr>
      </a:lvl9pPr>
    </p:titleStyle>
    <p:bodyStyle>
      <a:lvl1pPr marL="317500" indent="-317500" algn="l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9300" indent="-430213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Arial" charset="0"/>
          <a:ea typeface="+mn-ea"/>
        </a:defRPr>
      </a:lvl2pPr>
      <a:lvl3pPr marL="1181100" indent="-430213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  <a:ea typeface="+mn-ea"/>
        </a:defRPr>
      </a:lvl3pPr>
      <a:lvl4pPr marL="1612900" indent="-430213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Arial" charset="0"/>
          <a:ea typeface="+mn-ea"/>
        </a:defRPr>
      </a:lvl4pPr>
      <a:lvl5pPr marL="4525963" indent="-2911475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Arial" charset="0"/>
          <a:ea typeface="+mn-ea"/>
        </a:defRPr>
      </a:lvl5pPr>
      <a:lvl6pPr marL="4983163" indent="-2911475" algn="l" rtl="0" fontAlgn="base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Arial" charset="0"/>
          <a:ea typeface="+mn-ea"/>
        </a:defRPr>
      </a:lvl6pPr>
      <a:lvl7pPr marL="5440363" indent="-2911475" algn="l" rtl="0" fontAlgn="base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Arial" charset="0"/>
          <a:ea typeface="+mn-ea"/>
        </a:defRPr>
      </a:lvl7pPr>
      <a:lvl8pPr marL="5897563" indent="-2911475" algn="l" rtl="0" fontAlgn="base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Arial" charset="0"/>
          <a:ea typeface="+mn-ea"/>
        </a:defRPr>
      </a:lvl8pPr>
      <a:lvl9pPr marL="6354763" indent="-2911475" algn="l" rtl="0" fontAlgn="base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Arial" charset="0"/>
          <a:ea typeface="+mn-ea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hyperlink" Target="http://www.red-gate.co.uk/" TargetMode="External"/><Relationship Id="rId3" Type="http://schemas.openxmlformats.org/officeDocument/2006/relationships/hyperlink" Target="http://www.microsoft.com/sql" TargetMode="External"/><Relationship Id="rId7" Type="http://schemas.openxmlformats.org/officeDocument/2006/relationships/hyperlink" Target="http://www.sqlbits.com/default.aspx" TargetMode="External"/><Relationship Id="rId12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11" Type="http://schemas.openxmlformats.org/officeDocument/2006/relationships/hyperlink" Target="http://learning.solidq.com/uk/Default.aspx" TargetMode="External"/><Relationship Id="rId5" Type="http://schemas.openxmlformats.org/officeDocument/2006/relationships/hyperlink" Target="http://www.idera.com/" TargetMode="External"/><Relationship Id="rId10" Type="http://schemas.openxmlformats.org/officeDocument/2006/relationships/image" Target="../media/image5.png"/><Relationship Id="rId4" Type="http://schemas.openxmlformats.org/officeDocument/2006/relationships/image" Target="../media/image2.jpeg"/><Relationship Id="rId9" Type="http://schemas.openxmlformats.org/officeDocument/2006/relationships/hyperlink" Target="http://www.quest.com/" TargetMode="External"/><Relationship Id="rId1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icrosoft.com/downloads/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samspublishing.com/bookstore/product.asp?isbn=0672327813" TargetMode="External"/><Relationship Id="rId4" Type="http://schemas.openxmlformats.org/officeDocument/2006/relationships/hyperlink" Target="http://www.wrox.com/WileyCDA/WroxTitle/productCd-0764584359.html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onesans.com/" TargetMode="External"/><Relationship Id="rId2" Type="http://schemas.openxmlformats.org/officeDocument/2006/relationships/hyperlink" Target="mailto:darren.green@konesans.com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sqlis.com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9"/>
          <p:cNvGrpSpPr>
            <a:grpSpLocks/>
          </p:cNvGrpSpPr>
          <p:nvPr/>
        </p:nvGrpSpPr>
        <p:grpSpPr bwMode="auto">
          <a:xfrm>
            <a:off x="214313" y="166688"/>
            <a:ext cx="8715375" cy="4725987"/>
            <a:chOff x="214282" y="166141"/>
            <a:chExt cx="8715436" cy="4726898"/>
          </a:xfrm>
        </p:grpSpPr>
        <p:pic>
          <p:nvPicPr>
            <p:cNvPr id="2056" name="Picture 2" descr="http://www.sqlbits.com/images/mslogo_black.jpg">
              <a:hlinkClick r:id="rId3"/>
            </p:cNvPr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38161" y="375025"/>
              <a:ext cx="3048021" cy="5000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7" name="Picture 4" descr="http://www.sqlbits.com/images/idera_logo_tag%20600%20150.jpg">
              <a:hlinkClick r:id="rId5"/>
            </p:cNvPr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23879" y="1017967"/>
              <a:ext cx="2786082" cy="6965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8" name="Picture 6" descr="SQLBits Logo">
              <a:hlinkClick r:id="rId7"/>
            </p:cNvPr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6500826" y="214290"/>
              <a:ext cx="2409825" cy="1076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9" name="Picture 8" descr="http://www.sqlbits.com/images/quest_logo.gif">
              <a:hlinkClick r:id="rId9"/>
            </p:cNvPr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785785" y="1962143"/>
              <a:ext cx="2000265" cy="3579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60" name="Picture 10" descr="http://www.sqlbits.com/images/SQM%20Signature.jpg">
              <a:hlinkClick r:id="rId11"/>
            </p:cNvPr>
            <p:cNvPicPr>
              <a:picLocks noChangeAspect="1" noChangeArrowheads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785786" y="2428868"/>
              <a:ext cx="1357322" cy="4207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61" name="Picture 12" descr="http://www.sqlbits.com/images/redgate_black_lrg.gif">
              <a:hlinkClick r:id="rId13"/>
            </p:cNvPr>
            <p:cNvPicPr>
              <a:picLocks noChangeAspect="1"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857224" y="3157480"/>
              <a:ext cx="785818" cy="2515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Rectangle 9"/>
            <p:cNvSpPr/>
            <p:nvPr/>
          </p:nvSpPr>
          <p:spPr>
            <a:xfrm>
              <a:off x="214282" y="357166"/>
              <a:ext cx="357190" cy="1357322"/>
            </a:xfrm>
            <a:prstGeom prst="rect">
              <a:avLst/>
            </a:prstGeom>
            <a:solidFill>
              <a:srgbClr val="EAEAEA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800" dirty="0">
                  <a:solidFill>
                    <a:schemeClr val="tx2"/>
                  </a:solidFill>
                </a:rPr>
                <a:t>Platinum</a:t>
              </a: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214282" y="1928802"/>
              <a:ext cx="357190" cy="928694"/>
            </a:xfrm>
            <a:prstGeom prst="rect">
              <a:avLst/>
            </a:prstGeom>
            <a:solidFill>
              <a:srgbClr val="FF99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800" dirty="0">
                  <a:solidFill>
                    <a:schemeClr val="tx2"/>
                  </a:solidFill>
                </a:rPr>
                <a:t>Gold</a:t>
              </a: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14282" y="3071810"/>
              <a:ext cx="357190" cy="928694"/>
            </a:xfrm>
            <a:prstGeom prst="rect">
              <a:avLst/>
            </a:prstGeom>
            <a:solidFill>
              <a:srgbClr val="C0C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800" dirty="0">
                  <a:solidFill>
                    <a:schemeClr val="tx2"/>
                  </a:solidFill>
                </a:rPr>
                <a:t>Silver</a:t>
              </a:r>
            </a:p>
          </p:txBody>
        </p:sp>
        <p:sp>
          <p:nvSpPr>
            <p:cNvPr id="2065" name="TextBox 12"/>
            <p:cNvSpPr txBox="1">
              <a:spLocks noChangeArrowheads="1"/>
            </p:cNvSpPr>
            <p:nvPr/>
          </p:nvSpPr>
          <p:spPr bwMode="auto">
            <a:xfrm>
              <a:off x="6500826" y="1285860"/>
              <a:ext cx="2428892" cy="3694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GB" sz="1800" b="1">
                  <a:latin typeface="Calibri" pitchFamily="34" charset="0"/>
                </a:rPr>
                <a:t>www.sqlbits.com</a:t>
              </a:r>
            </a:p>
          </p:txBody>
        </p:sp>
        <p:sp>
          <p:nvSpPr>
            <p:cNvPr id="17" name="Freeform 16"/>
            <p:cNvSpPr/>
            <p:nvPr/>
          </p:nvSpPr>
          <p:spPr>
            <a:xfrm>
              <a:off x="217357" y="166141"/>
              <a:ext cx="6153463" cy="4726898"/>
            </a:xfrm>
            <a:custGeom>
              <a:avLst/>
              <a:gdLst>
                <a:gd name="connsiteX0" fmla="*/ 0 w 6153463"/>
                <a:gd name="connsiteY0" fmla="*/ 4218482 h 4726898"/>
                <a:gd name="connsiteX1" fmla="*/ 1656413 w 6153463"/>
                <a:gd name="connsiteY1" fmla="*/ 4128541 h 4726898"/>
                <a:gd name="connsiteX2" fmla="*/ 3807502 w 6153463"/>
                <a:gd name="connsiteY2" fmla="*/ 628338 h 4726898"/>
                <a:gd name="connsiteX3" fmla="*/ 6153463 w 6153463"/>
                <a:gd name="connsiteY3" fmla="*/ 358515 h 4726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153463" h="4726898">
                  <a:moveTo>
                    <a:pt x="0" y="4218482"/>
                  </a:moveTo>
                  <a:cubicBezTo>
                    <a:pt x="510914" y="4472690"/>
                    <a:pt x="1021829" y="4726898"/>
                    <a:pt x="1656413" y="4128541"/>
                  </a:cubicBezTo>
                  <a:cubicBezTo>
                    <a:pt x="2290997" y="3530184"/>
                    <a:pt x="3057994" y="1256676"/>
                    <a:pt x="3807502" y="628338"/>
                  </a:cubicBezTo>
                  <a:cubicBezTo>
                    <a:pt x="4557010" y="0"/>
                    <a:pt x="5355236" y="179257"/>
                    <a:pt x="6153463" y="358515"/>
                  </a:cubicBezTo>
                </a:path>
              </a:pathLst>
            </a:custGeom>
            <a:ln w="31750" cmpd="sng">
              <a:gradFill flip="none" rotWithShape="1"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18900000" scaled="1"/>
                <a:tileRect/>
              </a:gradFill>
            </a:ln>
            <a:effectLst>
              <a:innerShdw blurRad="114300">
                <a:schemeClr val="accent2"/>
              </a:inn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/>
            </a:p>
          </p:txBody>
        </p:sp>
      </p:grpSp>
      <p:sp>
        <p:nvSpPr>
          <p:cNvPr id="2051" name="TextBox 20"/>
          <p:cNvSpPr txBox="1">
            <a:spLocks noChangeArrowheads="1"/>
          </p:cNvSpPr>
          <p:nvPr/>
        </p:nvSpPr>
        <p:spPr bwMode="auto">
          <a:xfrm>
            <a:off x="3508375" y="1857375"/>
            <a:ext cx="478060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800">
                <a:latin typeface="Calibri" pitchFamily="34" charset="0"/>
              </a:rPr>
              <a:t>Group BY: </a:t>
            </a:r>
            <a:br>
              <a:rPr lang="en-GB" sz="1800">
                <a:latin typeface="Calibri" pitchFamily="34" charset="0"/>
              </a:rPr>
            </a:br>
            <a:r>
              <a:rPr lang="en-GB" sz="1800">
                <a:latin typeface="Calibri" pitchFamily="34" charset="0"/>
              </a:rPr>
              <a:t>[Food and Drink at Reading Bowl, see you there!]</a:t>
            </a:r>
          </a:p>
        </p:txBody>
      </p:sp>
      <p:sp>
        <p:nvSpPr>
          <p:cNvPr id="2052" name="TextBox 21"/>
          <p:cNvSpPr txBox="1">
            <a:spLocks noChangeArrowheads="1"/>
          </p:cNvSpPr>
          <p:nvPr/>
        </p:nvSpPr>
        <p:spPr bwMode="auto">
          <a:xfrm>
            <a:off x="3097213" y="2771775"/>
            <a:ext cx="408208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800">
                <a:latin typeface="Calibri" pitchFamily="34" charset="0"/>
              </a:rPr>
              <a:t>Feedback Forms: </a:t>
            </a:r>
            <a:br>
              <a:rPr lang="en-GB" sz="1800">
                <a:latin typeface="Calibri" pitchFamily="34" charset="0"/>
              </a:rPr>
            </a:br>
            <a:r>
              <a:rPr lang="en-GB" sz="1800">
                <a:latin typeface="Calibri" pitchFamily="34" charset="0"/>
              </a:rPr>
              <a:t>[Voucher for £30 book on return of Form]</a:t>
            </a:r>
          </a:p>
        </p:txBody>
      </p:sp>
      <p:sp>
        <p:nvSpPr>
          <p:cNvPr id="2053" name="TextBox 25"/>
          <p:cNvSpPr txBox="1">
            <a:spLocks noChangeArrowheads="1"/>
          </p:cNvSpPr>
          <p:nvPr/>
        </p:nvSpPr>
        <p:spPr bwMode="auto">
          <a:xfrm>
            <a:off x="2714625" y="3629025"/>
            <a:ext cx="558178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800">
                <a:latin typeface="Calibri" pitchFamily="34" charset="0"/>
              </a:rPr>
              <a:t>Lunch Time Sessions: </a:t>
            </a:r>
            <a:br>
              <a:rPr lang="en-GB" sz="1800">
                <a:latin typeface="Calibri" pitchFamily="34" charset="0"/>
              </a:rPr>
            </a:br>
            <a:r>
              <a:rPr lang="en-GB" sz="1800">
                <a:latin typeface="Calibri" pitchFamily="34" charset="0"/>
              </a:rPr>
              <a:t>[Idera in Everest, Quest in Memphis, Grok in Chic 1 and 2]</a:t>
            </a:r>
          </a:p>
        </p:txBody>
      </p:sp>
      <p:sp>
        <p:nvSpPr>
          <p:cNvPr id="2054" name="TextBox 27"/>
          <p:cNvSpPr txBox="1">
            <a:spLocks noChangeArrowheads="1"/>
          </p:cNvSpPr>
          <p:nvPr/>
        </p:nvSpPr>
        <p:spPr bwMode="auto">
          <a:xfrm>
            <a:off x="3894138" y="1071563"/>
            <a:ext cx="288168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800">
                <a:latin typeface="Calibri" pitchFamily="34" charset="0"/>
              </a:rPr>
              <a:t>Learn &amp; Enjoy </a:t>
            </a:r>
            <a:br>
              <a:rPr lang="en-GB" sz="1800">
                <a:latin typeface="Calibri" pitchFamily="34" charset="0"/>
              </a:rPr>
            </a:br>
            <a:r>
              <a:rPr lang="en-GB" sz="1800">
                <a:latin typeface="Calibri" pitchFamily="34" charset="0"/>
              </a:rPr>
              <a:t>[Put your phone on Vibrate!]</a:t>
            </a:r>
          </a:p>
        </p:txBody>
      </p:sp>
      <p:sp>
        <p:nvSpPr>
          <p:cNvPr id="2055" name="TextBox 28"/>
          <p:cNvSpPr txBox="1">
            <a:spLocks noChangeArrowheads="1"/>
          </p:cNvSpPr>
          <p:nvPr/>
        </p:nvSpPr>
        <p:spPr bwMode="auto">
          <a:xfrm>
            <a:off x="2214563" y="4629150"/>
            <a:ext cx="617681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800">
                <a:latin typeface="Calibri" pitchFamily="34" charset="0"/>
              </a:rPr>
              <a:t>Ask The Experts</a:t>
            </a:r>
            <a:br>
              <a:rPr lang="en-GB" sz="1800">
                <a:latin typeface="Calibri" pitchFamily="34" charset="0"/>
              </a:rPr>
            </a:br>
            <a:r>
              <a:rPr lang="en-GB" sz="1800">
                <a:latin typeface="Calibri" pitchFamily="34" charset="0"/>
              </a:rPr>
              <a:t>[Sessions need to finish on time, take questions to the ATE area]</a:t>
            </a:r>
          </a:p>
        </p:txBody>
      </p:sp>
      <p:sp>
        <p:nvSpPr>
          <p:cNvPr id="19" name="Rectangle 18"/>
          <p:cNvSpPr/>
          <p:nvPr/>
        </p:nvSpPr>
        <p:spPr>
          <a:xfrm>
            <a:off x="285720" y="5643578"/>
            <a:ext cx="85011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dirty="0" smtClean="0"/>
              <a:t>Extending SSIS with Custom Tasks</a:t>
            </a:r>
            <a:endParaRPr lang="en-GB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0" y="285729"/>
            <a:ext cx="9144000" cy="1143008"/>
          </a:xfrm>
        </p:spPr>
        <p:txBody>
          <a:bodyPr/>
          <a:lstStyle/>
          <a:p>
            <a:r>
              <a:rPr lang="en-GB" dirty="0" smtClean="0"/>
              <a:t>Tasks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Methods</a:t>
            </a:r>
          </a:p>
          <a:p>
            <a:pPr lvl="1"/>
            <a:r>
              <a:rPr lang="en-GB" smtClean="0"/>
              <a:t>InitializeTask</a:t>
            </a:r>
          </a:p>
          <a:p>
            <a:pPr lvl="1"/>
            <a:r>
              <a:rPr lang="en-GB" smtClean="0"/>
              <a:t>Validate</a:t>
            </a:r>
          </a:p>
          <a:p>
            <a:pPr lvl="1"/>
            <a:r>
              <a:rPr lang="en-GB" smtClean="0"/>
              <a:t>Execute</a:t>
            </a:r>
          </a:p>
          <a:p>
            <a:r>
              <a:rPr lang="en-GB" smtClean="0"/>
              <a:t>Properties</a:t>
            </a:r>
          </a:p>
          <a:p>
            <a:pPr lvl="1"/>
            <a:r>
              <a:rPr lang="en-GB" smtClean="0"/>
              <a:t>Use attributes, editors and type converters</a:t>
            </a:r>
          </a:p>
          <a:p>
            <a:pPr lvl="1"/>
            <a:r>
              <a:rPr lang="en-GB" smtClean="0"/>
              <a:t>Use connection GUID</a:t>
            </a:r>
          </a:p>
          <a:p>
            <a:pPr lvl="1"/>
            <a:r>
              <a:rPr lang="en-GB" smtClean="0"/>
              <a:t>Write only for security when required</a:t>
            </a:r>
          </a:p>
          <a:p>
            <a:pPr lvl="1"/>
            <a:r>
              <a:rPr lang="en-GB" smtClean="0"/>
              <a:t>Custom persistence for sensitive data or complex types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0" y="285729"/>
            <a:ext cx="9144000" cy="1143008"/>
          </a:xfrm>
        </p:spPr>
        <p:txBody>
          <a:bodyPr/>
          <a:lstStyle/>
          <a:p>
            <a:r>
              <a:rPr lang="en-GB" dirty="0" smtClean="0"/>
              <a:t>More Task Features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Custom Events</a:t>
            </a:r>
          </a:p>
          <a:p>
            <a:endParaRPr lang="en-GB" smtClean="0"/>
          </a:p>
          <a:p>
            <a:r>
              <a:rPr lang="en-GB" smtClean="0"/>
              <a:t>Custom Log Entries</a:t>
            </a:r>
          </a:p>
          <a:p>
            <a:endParaRPr lang="en-GB" smtClean="0"/>
          </a:p>
          <a:p>
            <a:r>
              <a:rPr lang="en-GB" smtClean="0"/>
              <a:t>Breakpoints (IDTSBreakpointSite)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0" y="285729"/>
            <a:ext cx="9144000" cy="1143008"/>
          </a:xfrm>
        </p:spPr>
        <p:txBody>
          <a:bodyPr/>
          <a:lstStyle/>
          <a:p>
            <a:r>
              <a:rPr lang="en-GB" dirty="0" smtClean="0"/>
              <a:t>Create a Task User Interface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Create UI class (Implement IDtsTaskUI)</a:t>
            </a:r>
          </a:p>
          <a:p>
            <a:endParaRPr lang="en-GB" smtClean="0"/>
          </a:p>
          <a:p>
            <a:r>
              <a:rPr lang="en-GB" smtClean="0"/>
              <a:t>Create UI form</a:t>
            </a:r>
          </a:p>
          <a:p>
            <a:endParaRPr lang="en-GB" smtClean="0"/>
          </a:p>
          <a:p>
            <a:r>
              <a:rPr lang="en-GB" smtClean="0"/>
              <a:t>Set task’s UITypeName attribute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mtClean="0"/>
              <a:t>Demo</a:t>
            </a:r>
          </a:p>
        </p:txBody>
      </p:sp>
      <p:sp>
        <p:nvSpPr>
          <p:cNvPr id="17411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smtClean="0"/>
              <a:t>Simple Task User Interface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0" y="285729"/>
            <a:ext cx="9144000" cy="1143008"/>
          </a:xfrm>
        </p:spPr>
        <p:txBody>
          <a:bodyPr/>
          <a:lstStyle/>
          <a:p>
            <a:r>
              <a:rPr lang="en-GB" dirty="0" smtClean="0"/>
              <a:t>Advanced Task User Interfaces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8458200" cy="4572000"/>
          </a:xfrm>
        </p:spPr>
        <p:txBody>
          <a:bodyPr/>
          <a:lstStyle/>
          <a:p>
            <a:r>
              <a:rPr lang="en-GB" smtClean="0"/>
              <a:t>Microsoft.DataTransformationServices.Controls</a:t>
            </a:r>
          </a:p>
          <a:p>
            <a:pPr lvl="1">
              <a:buFontTx/>
              <a:buNone/>
            </a:pPr>
            <a:r>
              <a:rPr lang="en-GB" smtClean="0"/>
              <a:t>Microsoft.DataTransformationServices.Controls.dll</a:t>
            </a:r>
          </a:p>
          <a:p>
            <a:pPr lvl="1">
              <a:buFontTx/>
              <a:buNone/>
            </a:pPr>
            <a:endParaRPr lang="en-GB" smtClean="0"/>
          </a:p>
          <a:p>
            <a:r>
              <a:rPr lang="en-GB" smtClean="0"/>
              <a:t>DTSBaseTaskUI Base Form Class</a:t>
            </a:r>
          </a:p>
          <a:p>
            <a:pPr lvl="1"/>
            <a:r>
              <a:rPr lang="en-GB" smtClean="0"/>
              <a:t>DTSTaskUIHost Control, paged control</a:t>
            </a:r>
          </a:p>
          <a:p>
            <a:pPr lvl="1"/>
            <a:r>
              <a:rPr lang="en-GB" smtClean="0"/>
              <a:t>Class per page, implement IDTSTaskUIView</a:t>
            </a:r>
          </a:p>
          <a:p>
            <a:endParaRPr lang="en-GB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0" y="285729"/>
            <a:ext cx="9144000" cy="1143008"/>
          </a:xfrm>
        </p:spPr>
        <p:txBody>
          <a:bodyPr/>
          <a:lstStyle/>
          <a:p>
            <a:r>
              <a:rPr lang="en-GB" dirty="0" smtClean="0"/>
              <a:t>UI Classes &amp; Attributes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685800" y="1981200"/>
          <a:ext cx="7600976" cy="38766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43324"/>
                <a:gridCol w="3857652"/>
              </a:tblGrid>
              <a:tr h="646115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Interface / Class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Notes</a:t>
                      </a:r>
                      <a:endParaRPr lang="en-GB" dirty="0"/>
                    </a:p>
                  </a:txBody>
                  <a:tcPr anchor="ctr"/>
                </a:tc>
              </a:tr>
              <a:tr h="646115">
                <a:tc>
                  <a:txBody>
                    <a:bodyPr/>
                    <a:lstStyle/>
                    <a:p>
                      <a:r>
                        <a:rPr lang="en-GB" b="1" dirty="0" err="1" smtClean="0"/>
                        <a:t>IDtsConnectionManagerUI</a:t>
                      </a:r>
                      <a:r>
                        <a:rPr lang="en-GB" dirty="0" smtClean="0"/>
                        <a:t> 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b="1" dirty="0" smtClean="0">
                          <a:latin typeface="Arial" pitchFamily="34" charset="0"/>
                          <a:cs typeface="Arial" pitchFamily="34" charset="0"/>
                        </a:rPr>
                        <a:t>Use Win</a:t>
                      </a:r>
                      <a:r>
                        <a:rPr lang="en-GB" b="1" baseline="0" dirty="0" smtClean="0">
                          <a:latin typeface="Arial" pitchFamily="34" charset="0"/>
                          <a:cs typeface="Arial" pitchFamily="34" charset="0"/>
                        </a:rPr>
                        <a:t> Form</a:t>
                      </a:r>
                      <a:endParaRPr lang="en-GB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646115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IDtsComponentUI</a:t>
                      </a:r>
                      <a:r>
                        <a:rPr lang="en-GB" dirty="0" smtClean="0"/>
                        <a:t> 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b="1" dirty="0" smtClean="0">
                          <a:latin typeface="Arial" pitchFamily="34" charset="0"/>
                          <a:cs typeface="Arial" pitchFamily="34" charset="0"/>
                        </a:rPr>
                        <a:t>Use Win Form</a:t>
                      </a:r>
                      <a:endParaRPr lang="en-GB" b="1" baseline="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r>
                        <a:rPr lang="en-GB" b="1" dirty="0" err="1" smtClean="0">
                          <a:latin typeface="Arial" pitchFamily="34" charset="0"/>
                          <a:cs typeface="Arial" pitchFamily="34" charset="0"/>
                        </a:rPr>
                        <a:t>CManagedComponentWrapper</a:t>
                      </a:r>
                      <a:r>
                        <a:rPr lang="en-GB" b="1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endParaRPr lang="en-GB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646115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ForEachEnumeratorUI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b="1" dirty="0" err="1" smtClean="0">
                          <a:latin typeface="Arial" pitchFamily="34" charset="0"/>
                          <a:cs typeface="Arial" pitchFamily="34" charset="0"/>
                        </a:rPr>
                        <a:t>UserControl</a:t>
                      </a:r>
                      <a:endParaRPr lang="en-GB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646115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IDtsLogProviderUI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b="1" dirty="0" smtClean="0">
                          <a:latin typeface="Arial" pitchFamily="34" charset="0"/>
                          <a:cs typeface="Arial" pitchFamily="34" charset="0"/>
                        </a:rPr>
                        <a:t>Not Supported</a:t>
                      </a:r>
                      <a:endParaRPr lang="en-GB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646115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IDtsTaskUI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b="1" dirty="0" smtClean="0">
                          <a:latin typeface="Arial" pitchFamily="34" charset="0"/>
                          <a:cs typeface="Arial" pitchFamily="34" charset="0"/>
                        </a:rPr>
                        <a:t>Use Win Form</a:t>
                      </a:r>
                    </a:p>
                    <a:p>
                      <a:endParaRPr lang="en-GB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0" y="285729"/>
            <a:ext cx="9144000" cy="1143008"/>
          </a:xfrm>
        </p:spPr>
        <p:txBody>
          <a:bodyPr/>
          <a:lstStyle/>
          <a:p>
            <a:r>
              <a:rPr lang="en-GB" dirty="0" smtClean="0"/>
              <a:t>Debugging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Designer – Design time</a:t>
            </a:r>
          </a:p>
          <a:p>
            <a:pPr lvl="1"/>
            <a:r>
              <a:rPr lang="en-GB" smtClean="0"/>
              <a:t>Attach to devenv.exe</a:t>
            </a:r>
          </a:p>
          <a:p>
            <a:r>
              <a:rPr lang="en-GB" smtClean="0"/>
              <a:t>Designer – Runtime</a:t>
            </a:r>
          </a:p>
          <a:p>
            <a:pPr lvl="1"/>
            <a:r>
              <a:rPr lang="en-GB" smtClean="0"/>
              <a:t>Attach to DTSDebugHost.exe</a:t>
            </a:r>
          </a:p>
          <a:p>
            <a:pPr lvl="1">
              <a:buFontTx/>
              <a:buNone/>
            </a:pPr>
            <a:endParaRPr lang="en-GB" smtClean="0"/>
          </a:p>
          <a:p>
            <a:r>
              <a:rPr lang="en-GB" smtClean="0"/>
              <a:t>Component Project – Runtime</a:t>
            </a:r>
          </a:p>
          <a:p>
            <a:pPr lvl="1"/>
            <a:r>
              <a:rPr lang="en-GB" smtClean="0"/>
              <a:t>Start external program </a:t>
            </a:r>
            <a:r>
              <a:rPr lang="en-GB" i="1" smtClean="0"/>
              <a:t>C:\Program...\DTExec.exe</a:t>
            </a:r>
          </a:p>
          <a:p>
            <a:pPr lvl="1">
              <a:buFontTx/>
              <a:buNone/>
            </a:pPr>
            <a:r>
              <a:rPr lang="en-GB" i="1" smtClean="0"/>
              <a:t>		/F "C:\...TestPackage.dtsx”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0" y="285729"/>
            <a:ext cx="9144000" cy="1143008"/>
          </a:xfrm>
        </p:spPr>
        <p:txBody>
          <a:bodyPr/>
          <a:lstStyle/>
          <a:p>
            <a:r>
              <a:rPr lang="en-GB" dirty="0" smtClean="0"/>
              <a:t>Debugging Tips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Ensure class and strong name is fixed at start</a:t>
            </a:r>
          </a:p>
          <a:p>
            <a:r>
              <a:rPr lang="en-GB" smtClean="0"/>
              <a:t>Must restart BIDS between builds, slow!</a:t>
            </a:r>
          </a:p>
          <a:p>
            <a:r>
              <a:rPr lang="en-GB" smtClean="0"/>
              <a:t>Use DTExec for all runtime</a:t>
            </a:r>
          </a:p>
          <a:p>
            <a:r>
              <a:rPr lang="en-GB" smtClean="0"/>
              <a:t>Use Post Build Event for install </a:t>
            </a:r>
          </a:p>
          <a:p>
            <a:pPr lvl="1"/>
            <a:r>
              <a:rPr lang="en-GB" smtClean="0"/>
              <a:t>copy "$(TargetPath)“ C:\Program...</a:t>
            </a:r>
          </a:p>
          <a:p>
            <a:pPr lvl="1"/>
            <a:r>
              <a:rPr lang="en-GB" smtClean="0"/>
              <a:t>gacutil.exe" /if "$(TargetPath)“</a:t>
            </a:r>
          </a:p>
          <a:p>
            <a:r>
              <a:rPr lang="en-GB" smtClean="0"/>
              <a:t>Ensure persistence complete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0" y="285729"/>
            <a:ext cx="9144000" cy="1143008"/>
          </a:xfrm>
        </p:spPr>
        <p:txBody>
          <a:bodyPr/>
          <a:lstStyle/>
          <a:p>
            <a:r>
              <a:rPr lang="en-GB" dirty="0" smtClean="0"/>
              <a:t>Installation Locations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Designer Enumeration Folder</a:t>
            </a:r>
          </a:p>
          <a:p>
            <a:pPr lvl="1"/>
            <a:r>
              <a:rPr lang="en-GB" smtClean="0"/>
              <a:t>Designer location only (x86 Only)</a:t>
            </a:r>
          </a:p>
          <a:p>
            <a:pPr lvl="1"/>
            <a:endParaRPr lang="en-GB" sz="2200" smtClean="0"/>
          </a:p>
          <a:p>
            <a:pPr lvl="1">
              <a:buFontTx/>
              <a:buNone/>
            </a:pPr>
            <a:r>
              <a:rPr lang="en-GB" sz="2200" smtClean="0"/>
              <a:t>C:\Program Files\Microsoft SQL Server\90\DTS\&lt;Object&gt;</a:t>
            </a:r>
          </a:p>
          <a:p>
            <a:pPr lvl="1">
              <a:buFontTx/>
              <a:buNone/>
            </a:pPr>
            <a:r>
              <a:rPr lang="en-GB" sz="2200" smtClean="0"/>
              <a:t>	\Connections 			 \LogProviders </a:t>
            </a:r>
          </a:p>
          <a:p>
            <a:pPr lvl="1">
              <a:buFontTx/>
              <a:buNone/>
            </a:pPr>
            <a:r>
              <a:rPr lang="en-GB" sz="2200" smtClean="0"/>
              <a:t>	\ForEachEnumerators 		\PipelineComponents \Tasks</a:t>
            </a:r>
          </a:p>
          <a:p>
            <a:endParaRPr lang="en-GB" smtClean="0"/>
          </a:p>
          <a:p>
            <a:r>
              <a:rPr lang="en-GB" smtClean="0"/>
              <a:t>Global Assembly Cache</a:t>
            </a:r>
          </a:p>
          <a:p>
            <a:pPr lvl="1"/>
            <a:r>
              <a:rPr lang="en-GB" smtClean="0"/>
              <a:t>Runtime loading by execution host</a:t>
            </a:r>
          </a:p>
          <a:p>
            <a:pPr lvl="1">
              <a:buFontTx/>
              <a:buNone/>
            </a:pPr>
            <a:endParaRPr lang="en-GB" smtClean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0" y="285729"/>
            <a:ext cx="9144000" cy="1143008"/>
          </a:xfrm>
        </p:spPr>
        <p:txBody>
          <a:bodyPr/>
          <a:lstStyle/>
          <a:p>
            <a:pPr algn="l"/>
            <a:r>
              <a:rPr lang="en-GB" dirty="0" smtClean="0"/>
              <a:t>    Install Platform Target 32-bit (x86)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685800" y="1981200"/>
          <a:ext cx="7772402" cy="14073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71754"/>
                <a:gridCol w="1275162"/>
                <a:gridCol w="1275162"/>
                <a:gridCol w="1275162"/>
                <a:gridCol w="1275162"/>
              </a:tblGrid>
              <a:tr h="469107">
                <a:tc>
                  <a:txBody>
                    <a:bodyPr/>
                    <a:lstStyle/>
                    <a:p>
                      <a:r>
                        <a:rPr lang="en-GB" dirty="0" smtClean="0"/>
                        <a:t>Location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x86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x64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IA64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MSIL</a:t>
                      </a:r>
                      <a:endParaRPr lang="en-GB" dirty="0"/>
                    </a:p>
                  </a:txBody>
                  <a:tcPr anchor="ctr"/>
                </a:tc>
              </a:tr>
              <a:tr h="469107">
                <a:tc>
                  <a:txBody>
                    <a:bodyPr/>
                    <a:lstStyle/>
                    <a:p>
                      <a:r>
                        <a:rPr lang="en-GB" dirty="0" smtClean="0"/>
                        <a:t>Program Files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Design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Design</a:t>
                      </a:r>
                      <a:endParaRPr lang="en-GB" dirty="0"/>
                    </a:p>
                  </a:txBody>
                  <a:tcPr anchor="ctr"/>
                </a:tc>
              </a:tr>
              <a:tr h="469107">
                <a:tc>
                  <a:txBody>
                    <a:bodyPr/>
                    <a:lstStyle/>
                    <a:p>
                      <a:r>
                        <a:rPr lang="en-GB" dirty="0" smtClean="0"/>
                        <a:t>GAC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Run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Run</a:t>
                      </a:r>
                      <a:endParaRPr lang="en-GB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Content Placeholder 4"/>
          <p:cNvSpPr txBox="1">
            <a:spLocks/>
          </p:cNvSpPr>
          <p:nvPr/>
        </p:nvSpPr>
        <p:spPr bwMode="auto">
          <a:xfrm>
            <a:off x="685800" y="4000500"/>
            <a:ext cx="7772400" cy="255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17500" indent="-3175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GB" sz="2400" kern="0" dirty="0">
                <a:latin typeface="Arial" charset="0"/>
                <a:ea typeface="+mn-ea"/>
                <a:cs typeface="+mn-cs"/>
              </a:rPr>
              <a:t>Install in Program Files for Designer</a:t>
            </a:r>
          </a:p>
          <a:p>
            <a:pPr marL="317500" indent="-3175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GB" sz="2400" kern="0" dirty="0">
                <a:latin typeface="Arial" charset="0"/>
                <a:ea typeface="+mn-ea"/>
                <a:cs typeface="+mn-cs"/>
              </a:rPr>
              <a:t>Install in GAC for run-time</a:t>
            </a:r>
          </a:p>
          <a:p>
            <a:pPr marL="317500" indent="-3175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GB" sz="2400" kern="0" dirty="0">
                <a:latin typeface="Arial" charset="0"/>
                <a:ea typeface="+mn-ea"/>
                <a:cs typeface="+mn-cs"/>
              </a:rPr>
              <a:t>Support for x86 specific targeted assemblies</a:t>
            </a:r>
          </a:p>
          <a:p>
            <a:pPr marL="317500" indent="-3175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GB" sz="2400" kern="0" dirty="0">
                <a:latin typeface="Arial" charset="0"/>
                <a:ea typeface="+mn-ea"/>
                <a:cs typeface="+mn-cs"/>
              </a:rPr>
              <a:t>Support for Any CPU / MSIL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Extending SSIS with Custom Tasks</a:t>
            </a:r>
            <a:endParaRPr lang="en-GB" dirty="0" smtClean="0"/>
          </a:p>
        </p:txBody>
      </p:sp>
      <p:sp>
        <p:nvSpPr>
          <p:cNvPr id="3075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Darren Green</a:t>
            </a:r>
          </a:p>
          <a:p>
            <a:r>
              <a:rPr lang="en-GB" dirty="0" smtClean="0"/>
              <a:t>Konesans Ltd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0" y="285729"/>
            <a:ext cx="9144000" cy="1143008"/>
          </a:xfrm>
        </p:spPr>
        <p:txBody>
          <a:bodyPr/>
          <a:lstStyle/>
          <a:p>
            <a:pPr algn="l"/>
            <a:r>
              <a:rPr lang="en-GB" dirty="0" smtClean="0"/>
              <a:t>    Install Platform Target 64-bit (x64)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685800" y="1981200"/>
          <a:ext cx="7772402" cy="14073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71754"/>
                <a:gridCol w="1275162"/>
                <a:gridCol w="1275162"/>
                <a:gridCol w="1275162"/>
                <a:gridCol w="1275162"/>
              </a:tblGrid>
              <a:tr h="469107">
                <a:tc>
                  <a:txBody>
                    <a:bodyPr/>
                    <a:lstStyle/>
                    <a:p>
                      <a:r>
                        <a:rPr lang="en-GB" dirty="0" smtClean="0"/>
                        <a:t>Location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x86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x64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IA64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MSIL</a:t>
                      </a:r>
                      <a:endParaRPr lang="en-GB" dirty="0"/>
                    </a:p>
                  </a:txBody>
                  <a:tcPr anchor="ctr"/>
                </a:tc>
              </a:tr>
              <a:tr h="469107">
                <a:tc>
                  <a:txBody>
                    <a:bodyPr/>
                    <a:lstStyle/>
                    <a:p>
                      <a:r>
                        <a:rPr lang="en-GB" dirty="0" smtClean="0"/>
                        <a:t>Program Files (x86)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Design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Design</a:t>
                      </a:r>
                      <a:endParaRPr lang="en-GB" dirty="0"/>
                    </a:p>
                  </a:txBody>
                  <a:tcPr anchor="ctr"/>
                </a:tc>
              </a:tr>
              <a:tr h="469107">
                <a:tc>
                  <a:txBody>
                    <a:bodyPr/>
                    <a:lstStyle/>
                    <a:p>
                      <a:r>
                        <a:rPr lang="en-GB" dirty="0" smtClean="0"/>
                        <a:t>GAC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Run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Run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Run</a:t>
                      </a:r>
                      <a:endParaRPr lang="en-GB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Content Placeholder 4"/>
          <p:cNvSpPr txBox="1">
            <a:spLocks/>
          </p:cNvSpPr>
          <p:nvPr/>
        </p:nvSpPr>
        <p:spPr bwMode="auto">
          <a:xfrm>
            <a:off x="685800" y="4000500"/>
            <a:ext cx="7772400" cy="255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17500" indent="-3175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GB" sz="2400" kern="0" dirty="0">
                <a:latin typeface="Arial" charset="0"/>
                <a:cs typeface="+mn-cs"/>
              </a:rPr>
              <a:t>Support for x86 only targeted assemblies</a:t>
            </a:r>
          </a:p>
          <a:p>
            <a:pPr marL="317500" indent="-3175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GB" sz="2400" kern="0" dirty="0">
                <a:latin typeface="Arial" charset="0"/>
                <a:cs typeface="+mn-cs"/>
              </a:rPr>
              <a:t>Support for x64 only targeted assemblies</a:t>
            </a:r>
          </a:p>
          <a:p>
            <a:pPr marL="317500" indent="-3175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GB" sz="2400" kern="0" dirty="0">
                <a:latin typeface="Arial" charset="0"/>
                <a:cs typeface="+mn-cs"/>
              </a:rPr>
              <a:t>Support for Any CPU / MSIL</a:t>
            </a:r>
          </a:p>
          <a:p>
            <a:pPr marL="317500" indent="-3175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GB" sz="2400" kern="0" dirty="0">
                <a:latin typeface="Arial" charset="0"/>
                <a:cs typeface="+mn-cs"/>
              </a:rPr>
              <a:t>Designer is x86/MSIL only</a:t>
            </a:r>
          </a:p>
          <a:p>
            <a:pPr marL="317500" indent="-3175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GB" sz="2400" kern="0" dirty="0">
                <a:latin typeface="Arial" charset="0"/>
                <a:cs typeface="+mn-cs"/>
              </a:rPr>
              <a:t>Can side by side target assemblies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>
          <a:xfrm>
            <a:off x="0" y="285729"/>
            <a:ext cx="9144000" cy="1143008"/>
          </a:xfrm>
        </p:spPr>
        <p:txBody>
          <a:bodyPr/>
          <a:lstStyle/>
          <a:p>
            <a:pPr algn="l"/>
            <a:r>
              <a:rPr lang="en-GB" dirty="0" smtClean="0"/>
              <a:t>Install Platform Target Itanium (IA64)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685800" y="1981200"/>
          <a:ext cx="7772402" cy="9382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71754"/>
                <a:gridCol w="1275162"/>
                <a:gridCol w="1275162"/>
                <a:gridCol w="1275162"/>
                <a:gridCol w="1275162"/>
              </a:tblGrid>
              <a:tr h="469107">
                <a:tc>
                  <a:txBody>
                    <a:bodyPr/>
                    <a:lstStyle/>
                    <a:p>
                      <a:r>
                        <a:rPr lang="en-GB" dirty="0" smtClean="0"/>
                        <a:t>Location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x86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x64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IA64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MSIL</a:t>
                      </a:r>
                      <a:endParaRPr lang="en-GB" dirty="0"/>
                    </a:p>
                  </a:txBody>
                  <a:tcPr anchor="ctr"/>
                </a:tc>
              </a:tr>
              <a:tr h="469107">
                <a:tc>
                  <a:txBody>
                    <a:bodyPr/>
                    <a:lstStyle/>
                    <a:p>
                      <a:r>
                        <a:rPr lang="en-GB" dirty="0" smtClean="0"/>
                        <a:t>GAC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Run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Run</a:t>
                      </a:r>
                      <a:endParaRPr lang="en-GB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Content Placeholder 4"/>
          <p:cNvSpPr txBox="1">
            <a:spLocks/>
          </p:cNvSpPr>
          <p:nvPr/>
        </p:nvSpPr>
        <p:spPr bwMode="auto">
          <a:xfrm>
            <a:off x="685800" y="4000500"/>
            <a:ext cx="7772400" cy="255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17500" indent="-3175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GB" sz="2400" kern="0" dirty="0">
                <a:latin typeface="Arial" charset="0"/>
                <a:cs typeface="+mn-cs"/>
              </a:rPr>
              <a:t>Support for IA64</a:t>
            </a:r>
          </a:p>
          <a:p>
            <a:pPr marL="317500" indent="-3175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GB" sz="2400" kern="0" dirty="0">
                <a:latin typeface="Arial" charset="0"/>
                <a:cs typeface="+mn-cs"/>
              </a:rPr>
              <a:t>Support for Any CPU / MSIL</a:t>
            </a:r>
          </a:p>
          <a:p>
            <a:pPr marL="317500" indent="-3175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GB" sz="2400" kern="0" dirty="0">
                <a:latin typeface="Arial" charset="0"/>
                <a:cs typeface="+mn-cs"/>
              </a:rPr>
              <a:t>No designer support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0" y="285729"/>
            <a:ext cx="9144000" cy="1143008"/>
          </a:xfrm>
        </p:spPr>
        <p:txBody>
          <a:bodyPr/>
          <a:lstStyle/>
          <a:p>
            <a:r>
              <a:rPr lang="en-GB" dirty="0" smtClean="0"/>
              <a:t>64-bit Tools Only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685800" y="1981200"/>
          <a:ext cx="7772402" cy="14073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71754"/>
                <a:gridCol w="1275162"/>
                <a:gridCol w="1275162"/>
                <a:gridCol w="1275162"/>
                <a:gridCol w="1275162"/>
              </a:tblGrid>
              <a:tr h="469107">
                <a:tc>
                  <a:txBody>
                    <a:bodyPr/>
                    <a:lstStyle/>
                    <a:p>
                      <a:r>
                        <a:rPr lang="en-GB" dirty="0" smtClean="0"/>
                        <a:t>Location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x86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x64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IA64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MSIL</a:t>
                      </a:r>
                      <a:endParaRPr lang="en-GB" dirty="0"/>
                    </a:p>
                  </a:txBody>
                  <a:tcPr anchor="ctr"/>
                </a:tc>
              </a:tr>
              <a:tr h="469107">
                <a:tc>
                  <a:txBody>
                    <a:bodyPr/>
                    <a:lstStyle/>
                    <a:p>
                      <a:r>
                        <a:rPr lang="en-GB" dirty="0" smtClean="0"/>
                        <a:t>Program Files (x86)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69107">
                <a:tc>
                  <a:txBody>
                    <a:bodyPr/>
                    <a:lstStyle/>
                    <a:p>
                      <a:r>
                        <a:rPr lang="en-GB" dirty="0" smtClean="0"/>
                        <a:t>GAC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Run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Run</a:t>
                      </a:r>
                      <a:endParaRPr lang="en-GB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Content Placeholder 4"/>
          <p:cNvSpPr txBox="1">
            <a:spLocks/>
          </p:cNvSpPr>
          <p:nvPr/>
        </p:nvSpPr>
        <p:spPr bwMode="auto">
          <a:xfrm>
            <a:off x="685800" y="4000500"/>
            <a:ext cx="7772400" cy="255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17500" indent="-3175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GB" sz="2400" kern="0" dirty="0">
                <a:latin typeface="Arial" charset="0"/>
                <a:cs typeface="+mn-cs"/>
              </a:rPr>
              <a:t>No x86 file requirement</a:t>
            </a:r>
          </a:p>
          <a:p>
            <a:pPr marL="317500" indent="-3175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GB" sz="2400" kern="0" dirty="0">
                <a:latin typeface="Arial" charset="0"/>
                <a:cs typeface="+mn-cs"/>
              </a:rPr>
              <a:t>No x86 </a:t>
            </a:r>
            <a:r>
              <a:rPr lang="en-GB" sz="2400" kern="0" dirty="0" err="1">
                <a:latin typeface="Arial" charset="0"/>
                <a:cs typeface="+mn-cs"/>
              </a:rPr>
              <a:t>DTSPath</a:t>
            </a:r>
            <a:r>
              <a:rPr lang="en-GB" sz="2400" kern="0" dirty="0">
                <a:latin typeface="Arial" charset="0"/>
                <a:cs typeface="+mn-cs"/>
              </a:rPr>
              <a:t> registry key</a:t>
            </a:r>
          </a:p>
          <a:p>
            <a:pPr marL="317500" indent="-3175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GB" sz="2400" kern="0" dirty="0">
                <a:latin typeface="Arial" charset="0"/>
                <a:cs typeface="+mn-cs"/>
              </a:rPr>
              <a:t>MSI registry search is 32-bit</a:t>
            </a:r>
          </a:p>
          <a:p>
            <a:pPr marL="774700" lvl="1" indent="-3175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GB" sz="2400" kern="0" dirty="0">
                <a:latin typeface="Arial" charset="0"/>
                <a:cs typeface="+mn-cs"/>
              </a:rPr>
              <a:t>No key, no tools, no designer, no file required!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>
          <a:xfrm>
            <a:off x="0" y="285729"/>
            <a:ext cx="9144000" cy="1143008"/>
          </a:xfrm>
        </p:spPr>
        <p:txBody>
          <a:bodyPr/>
          <a:lstStyle/>
          <a:p>
            <a:r>
              <a:rPr lang="en-GB" dirty="0" smtClean="0"/>
              <a:t>Install Tips</a:t>
            </a:r>
          </a:p>
        </p:txBody>
      </p:sp>
      <p:sp>
        <p:nvSpPr>
          <p:cNvPr id="27651" name="Content Placeholder 2"/>
          <p:cNvSpPr>
            <a:spLocks noGrp="1"/>
          </p:cNvSpPr>
          <p:nvPr>
            <p:ph idx="1"/>
          </p:nvPr>
        </p:nvSpPr>
        <p:spPr>
          <a:xfrm>
            <a:off x="714375" y="2000250"/>
            <a:ext cx="7772400" cy="4572000"/>
          </a:xfrm>
        </p:spPr>
        <p:txBody>
          <a:bodyPr/>
          <a:lstStyle/>
          <a:p>
            <a:r>
              <a:rPr lang="en-GB" smtClean="0"/>
              <a:t>Use MSI builder of choice, e.g. VS, WiX</a:t>
            </a:r>
          </a:p>
          <a:p>
            <a:r>
              <a:rPr lang="en-GB" smtClean="0"/>
              <a:t>Registry Search for DTS folder location</a:t>
            </a:r>
          </a:p>
          <a:p>
            <a:pPr lvl="1">
              <a:buFontTx/>
              <a:buNone/>
            </a:pPr>
            <a:r>
              <a:rPr lang="en-GB" sz="2200" smtClean="0"/>
              <a:t>HKLM\SOFTWARE\Microsoft\MSDTS\Setup\DTSPath</a:t>
            </a:r>
          </a:p>
          <a:p>
            <a:pPr lvl="2">
              <a:buFontTx/>
              <a:buNone/>
            </a:pPr>
            <a:r>
              <a:rPr lang="en-GB" sz="2200" i="1" smtClean="0"/>
              <a:t>C:\Program Files\Microsoft SQL Server\90\DTS\</a:t>
            </a:r>
          </a:p>
          <a:p>
            <a:pPr lvl="2"/>
            <a:r>
              <a:rPr lang="en-GB" sz="2200" smtClean="0"/>
              <a:t>Allow tools only installs, don’t require 32-bit key</a:t>
            </a:r>
          </a:p>
          <a:p>
            <a:r>
              <a:rPr lang="en-GB" smtClean="0"/>
              <a:t>User Interfaces &amp; Support Assemblies?</a:t>
            </a:r>
          </a:p>
          <a:p>
            <a:pPr lvl="1"/>
            <a:r>
              <a:rPr lang="en-GB" smtClean="0"/>
              <a:t>GAC Only</a:t>
            </a:r>
          </a:p>
          <a:p>
            <a:r>
              <a:rPr lang="en-GB" smtClean="0"/>
              <a:t>Support Files?</a:t>
            </a:r>
          </a:p>
          <a:p>
            <a:pPr lvl="1"/>
            <a:r>
              <a:rPr lang="en-GB" smtClean="0"/>
              <a:t>Use special folders, CommonApplicationData</a:t>
            </a:r>
          </a:p>
          <a:p>
            <a:r>
              <a:rPr lang="en-GB" smtClean="0"/>
              <a:t>Minimal UI, no options required</a:t>
            </a:r>
          </a:p>
          <a:p>
            <a:pPr lvl="1"/>
            <a:endParaRPr lang="en-GB" smtClean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>
          <a:xfrm>
            <a:off x="0" y="285729"/>
            <a:ext cx="9144000" cy="1143008"/>
          </a:xfrm>
        </p:spPr>
        <p:txBody>
          <a:bodyPr/>
          <a:lstStyle/>
          <a:p>
            <a:r>
              <a:rPr lang="en-GB" dirty="0" smtClean="0"/>
              <a:t>When to extend</a:t>
            </a:r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Reuse in multiple packages</a:t>
            </a:r>
          </a:p>
          <a:p>
            <a:pPr lvl="1"/>
            <a:r>
              <a:rPr lang="en-GB" smtClean="0"/>
              <a:t>Increased Development </a:t>
            </a:r>
            <a:r>
              <a:rPr lang="en-GB" i="1" smtClean="0"/>
              <a:t>vs</a:t>
            </a:r>
            <a:r>
              <a:rPr lang="en-GB" smtClean="0"/>
              <a:t> Lower Maintenance</a:t>
            </a:r>
          </a:p>
          <a:p>
            <a:endParaRPr lang="en-GB" smtClean="0"/>
          </a:p>
          <a:p>
            <a:r>
              <a:rPr lang="en-GB" smtClean="0"/>
              <a:t>Access legacy resources (COM)</a:t>
            </a:r>
          </a:p>
          <a:p>
            <a:r>
              <a:rPr lang="en-GB" smtClean="0"/>
              <a:t>Complex business logic</a:t>
            </a:r>
          </a:p>
          <a:p>
            <a:r>
              <a:rPr lang="en-GB" smtClean="0"/>
              <a:t>More advanced code requirements</a:t>
            </a:r>
          </a:p>
          <a:p>
            <a:r>
              <a:rPr lang="en-GB" smtClean="0"/>
              <a:t>Powerful IDE</a:t>
            </a:r>
          </a:p>
          <a:p>
            <a:r>
              <a:rPr lang="en-GB" smtClean="0"/>
              <a:t>Language choice</a:t>
            </a:r>
          </a:p>
          <a:p>
            <a:endParaRPr lang="en-GB" smtClean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>
          <a:xfrm>
            <a:off x="0" y="285729"/>
            <a:ext cx="9144000" cy="1143008"/>
          </a:xfrm>
        </p:spPr>
        <p:txBody>
          <a:bodyPr/>
          <a:lstStyle/>
          <a:p>
            <a:r>
              <a:rPr lang="en-GB" dirty="0" smtClean="0"/>
              <a:t>Resources - Samples</a:t>
            </a:r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Microsoft Download </a:t>
            </a:r>
            <a:r>
              <a:rPr lang="en-GB" dirty="0" err="1" smtClean="0"/>
              <a:t>Center</a:t>
            </a:r>
            <a:endParaRPr lang="en-GB" dirty="0" smtClean="0"/>
          </a:p>
          <a:p>
            <a:pPr marL="749300" lvl="2" indent="-317500">
              <a:lnSpc>
                <a:spcPct val="90000"/>
              </a:lnSpc>
              <a:buFontTx/>
              <a:buNone/>
            </a:pPr>
            <a:r>
              <a:rPr lang="en-GB" dirty="0" smtClean="0">
                <a:hlinkClick r:id="rId3"/>
              </a:rPr>
              <a:t>http://www.microsoft.com/downloads/</a:t>
            </a:r>
            <a:endParaRPr lang="en-GB" dirty="0" smtClean="0">
              <a:hlinkClick r:id="rId4"/>
            </a:endParaRPr>
          </a:p>
          <a:p>
            <a:pPr lvl="1">
              <a:buFontTx/>
              <a:buNone/>
            </a:pPr>
            <a:r>
              <a:rPr lang="en-GB" sz="2000" dirty="0" smtClean="0"/>
              <a:t>Search for “</a:t>
            </a:r>
            <a:r>
              <a:rPr lang="en-GB" sz="2000" i="1" dirty="0" smtClean="0"/>
              <a:t>SQL Server SSIS Sample Component</a:t>
            </a:r>
            <a:r>
              <a:rPr lang="en-GB" sz="2000" dirty="0" smtClean="0"/>
              <a:t>”</a:t>
            </a:r>
            <a:endParaRPr lang="en-GB" sz="2000" dirty="0" smtClean="0">
              <a:hlinkClick r:id="rId3"/>
            </a:endParaRPr>
          </a:p>
          <a:p>
            <a:r>
              <a:rPr lang="en-GB" b="1" dirty="0" smtClean="0"/>
              <a:t>Professional SQL Server 2005 Integration Services – WROX (Ch 14 – 15 – Samples)</a:t>
            </a:r>
          </a:p>
          <a:p>
            <a:pPr marL="749300" lvl="2" indent="-317500">
              <a:lnSpc>
                <a:spcPct val="90000"/>
              </a:lnSpc>
              <a:buFontTx/>
              <a:buNone/>
            </a:pPr>
            <a:r>
              <a:rPr lang="en-GB" dirty="0" smtClean="0">
                <a:hlinkClick r:id="rId4"/>
              </a:rPr>
              <a:t>http://www.wrox.com/WileyCDA/WroxTitle/productCd-0764584359.html</a:t>
            </a:r>
            <a:endParaRPr lang="en-GB" dirty="0" smtClean="0"/>
          </a:p>
          <a:p>
            <a:r>
              <a:rPr lang="en-GB" dirty="0" smtClean="0"/>
              <a:t>Microsoft SQL Server 2005 Integration Services – SAMS (Ch 24 – 25 - Samples)</a:t>
            </a:r>
          </a:p>
          <a:p>
            <a:pPr marL="749300" lvl="2" indent="-317500">
              <a:lnSpc>
                <a:spcPct val="90000"/>
              </a:lnSpc>
              <a:buFontTx/>
              <a:buNone/>
            </a:pPr>
            <a:r>
              <a:rPr lang="en-GB" dirty="0" smtClean="0">
                <a:hlinkClick r:id="rId5"/>
              </a:rPr>
              <a:t>http://www.samspublishing.com/bookstore/product.asp?isbn=0672327813</a:t>
            </a:r>
            <a:endParaRPr lang="en-GB" dirty="0" smtClean="0">
              <a:hlinkClick r:id="rId3"/>
            </a:endParaRPr>
          </a:p>
          <a:p>
            <a:pPr lvl="1">
              <a:buFontTx/>
              <a:buNone/>
            </a:pPr>
            <a:endParaRPr lang="en-GB" dirty="0" smtClean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>
          <a:xfrm>
            <a:off x="0" y="285729"/>
            <a:ext cx="9144000" cy="1143008"/>
          </a:xfrm>
        </p:spPr>
        <p:txBody>
          <a:bodyPr/>
          <a:lstStyle/>
          <a:p>
            <a:r>
              <a:rPr lang="en-GB" dirty="0" smtClean="0"/>
              <a:t>Thank You!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en-GB" dirty="0" smtClean="0"/>
          </a:p>
          <a:p>
            <a:pPr lvl="2">
              <a:buFontTx/>
              <a:buNone/>
              <a:defRPr/>
            </a:pPr>
            <a:r>
              <a:rPr lang="en-GB" sz="2200" dirty="0" smtClean="0">
                <a:latin typeface="+mn-lt"/>
              </a:rPr>
              <a:t>Darren Green</a:t>
            </a:r>
          </a:p>
          <a:p>
            <a:pPr lvl="2">
              <a:buFontTx/>
              <a:buNone/>
              <a:defRPr/>
            </a:pPr>
            <a:r>
              <a:rPr lang="en-GB" sz="2200" dirty="0" smtClean="0">
                <a:latin typeface="+mn-lt"/>
              </a:rPr>
              <a:t>Konesans Ltd</a:t>
            </a:r>
          </a:p>
          <a:p>
            <a:pPr lvl="2">
              <a:buFontTx/>
              <a:buNone/>
              <a:defRPr/>
            </a:pPr>
            <a:r>
              <a:rPr lang="en-GB" dirty="0" smtClean="0">
                <a:hlinkClick r:id="rId2"/>
              </a:rPr>
              <a:t>darren.green@konesans.com</a:t>
            </a:r>
            <a:endParaRPr lang="en-GB" dirty="0" smtClean="0"/>
          </a:p>
          <a:p>
            <a:pPr lvl="2">
              <a:buFontTx/>
              <a:buNone/>
              <a:defRPr/>
            </a:pPr>
            <a:r>
              <a:rPr lang="en-GB" dirty="0" smtClean="0">
                <a:hlinkClick r:id="rId3"/>
              </a:rPr>
              <a:t>http://www.konesans.com</a:t>
            </a:r>
            <a:endParaRPr lang="en-GB" dirty="0" smtClean="0"/>
          </a:p>
          <a:p>
            <a:pPr lvl="2">
              <a:buFontTx/>
              <a:buNone/>
              <a:defRPr/>
            </a:pPr>
            <a:endParaRPr lang="en-GB" dirty="0" smtClean="0"/>
          </a:p>
          <a:p>
            <a:pPr lvl="2">
              <a:buFontTx/>
              <a:buNone/>
              <a:defRPr/>
            </a:pPr>
            <a:r>
              <a:rPr lang="en-GB" dirty="0" smtClean="0">
                <a:hlinkClick r:id="rId4"/>
              </a:rPr>
              <a:t>http://www.sqldts.com</a:t>
            </a:r>
            <a:endParaRPr lang="en-GB" dirty="0" smtClean="0"/>
          </a:p>
          <a:p>
            <a:pPr lvl="2">
              <a:buFontTx/>
              <a:buNone/>
              <a:defRPr/>
            </a:pPr>
            <a:r>
              <a:rPr lang="en-GB" dirty="0" smtClean="0">
                <a:hlinkClick r:id="rId4"/>
              </a:rPr>
              <a:t>http://www.sqlis.com</a:t>
            </a:r>
            <a:endParaRPr lang="en-GB" dirty="0" smtClean="0"/>
          </a:p>
          <a:p>
            <a:pPr>
              <a:defRPr/>
            </a:pPr>
            <a:endParaRPr lang="en-GB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0" y="285729"/>
            <a:ext cx="9144000" cy="1143008"/>
          </a:xfrm>
        </p:spPr>
        <p:txBody>
          <a:bodyPr/>
          <a:lstStyle/>
          <a:p>
            <a:r>
              <a:rPr lang="en-GB" dirty="0" smtClean="0"/>
              <a:t>Agenda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Extending SSIS</a:t>
            </a:r>
          </a:p>
          <a:p>
            <a:pPr lvl="1"/>
            <a:r>
              <a:rPr lang="en-GB" smtClean="0"/>
              <a:t>Types</a:t>
            </a:r>
          </a:p>
          <a:p>
            <a:pPr lvl="1"/>
            <a:r>
              <a:rPr lang="en-GB" smtClean="0"/>
              <a:t>Six Steps</a:t>
            </a:r>
          </a:p>
          <a:p>
            <a:pPr lvl="1"/>
            <a:r>
              <a:rPr lang="en-GB" smtClean="0"/>
              <a:t>Tasks</a:t>
            </a:r>
          </a:p>
          <a:p>
            <a:pPr lvl="1"/>
            <a:r>
              <a:rPr lang="en-GB" smtClean="0"/>
              <a:t>Debugging</a:t>
            </a:r>
          </a:p>
          <a:p>
            <a:pPr lvl="1"/>
            <a:r>
              <a:rPr lang="en-GB" smtClean="0"/>
              <a:t>Installation</a:t>
            </a:r>
          </a:p>
          <a:p>
            <a:pPr lvl="1"/>
            <a:r>
              <a:rPr lang="en-GB" smtClean="0"/>
              <a:t>When and Why?</a:t>
            </a:r>
          </a:p>
          <a:p>
            <a:endParaRPr lang="en-GB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0" y="285727"/>
            <a:ext cx="9144000" cy="1143009"/>
          </a:xfrm>
        </p:spPr>
        <p:txBody>
          <a:bodyPr/>
          <a:lstStyle/>
          <a:p>
            <a:r>
              <a:rPr lang="en-GB" dirty="0" smtClean="0"/>
              <a:t>Types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fontAlgn="ctr" hangingPunct="1"/>
            <a:r>
              <a:rPr lang="en-GB" smtClean="0"/>
              <a:t>Task</a:t>
            </a:r>
          </a:p>
          <a:p>
            <a:pPr eaLnBrk="1" fontAlgn="ctr" hangingPunct="1"/>
            <a:r>
              <a:rPr lang="en-GB" smtClean="0"/>
              <a:t>Pipeline Component</a:t>
            </a:r>
          </a:p>
          <a:p>
            <a:pPr lvl="1" eaLnBrk="1" fontAlgn="ctr" hangingPunct="1"/>
            <a:r>
              <a:rPr lang="en-GB" smtClean="0"/>
              <a:t>Source</a:t>
            </a:r>
          </a:p>
          <a:p>
            <a:pPr lvl="1" eaLnBrk="1" fontAlgn="ctr" hangingPunct="1"/>
            <a:r>
              <a:rPr lang="en-GB" smtClean="0"/>
              <a:t>Destination</a:t>
            </a:r>
          </a:p>
          <a:p>
            <a:pPr lvl="1" eaLnBrk="1" fontAlgn="ctr" hangingPunct="1"/>
            <a:r>
              <a:rPr lang="en-GB" smtClean="0"/>
              <a:t>Transform</a:t>
            </a:r>
          </a:p>
          <a:p>
            <a:pPr eaLnBrk="1" fontAlgn="ctr" hangingPunct="1"/>
            <a:r>
              <a:rPr lang="en-GB" smtClean="0"/>
              <a:t>Log Provider</a:t>
            </a:r>
          </a:p>
          <a:p>
            <a:pPr eaLnBrk="1" fontAlgn="ctr" hangingPunct="1"/>
            <a:r>
              <a:rPr lang="en-GB" smtClean="0"/>
              <a:t>For Each Enumerator</a:t>
            </a:r>
          </a:p>
          <a:p>
            <a:pPr eaLnBrk="1" fontAlgn="ctr" hangingPunct="1"/>
            <a:r>
              <a:rPr lang="en-GB" b="1" smtClean="0"/>
              <a:t>Connection Manager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0" y="285729"/>
            <a:ext cx="9144000" cy="1143008"/>
          </a:xfrm>
        </p:spPr>
        <p:txBody>
          <a:bodyPr/>
          <a:lstStyle/>
          <a:p>
            <a:r>
              <a:rPr lang="en-GB" dirty="0" smtClean="0"/>
              <a:t>Six Steps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Create project</a:t>
            </a:r>
          </a:p>
          <a:p>
            <a:r>
              <a:rPr lang="en-GB" smtClean="0"/>
              <a:t>Add references</a:t>
            </a:r>
          </a:p>
          <a:p>
            <a:r>
              <a:rPr lang="en-GB" smtClean="0"/>
              <a:t>Add signing key</a:t>
            </a:r>
          </a:p>
          <a:p>
            <a:r>
              <a:rPr lang="en-GB" smtClean="0"/>
              <a:t>Write code</a:t>
            </a:r>
          </a:p>
          <a:p>
            <a:r>
              <a:rPr lang="en-GB" smtClean="0"/>
              <a:t>Compile</a:t>
            </a:r>
          </a:p>
          <a:p>
            <a:r>
              <a:rPr lang="en-GB" smtClean="0"/>
              <a:t>Install</a:t>
            </a:r>
          </a:p>
          <a:p>
            <a:endParaRPr lang="en-GB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0" y="285727"/>
            <a:ext cx="9144000" cy="1143009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GB" dirty="0" smtClean="0"/>
              <a:t>References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685800" y="1500188"/>
            <a:ext cx="7772400" cy="5053012"/>
          </a:xfrm>
        </p:spPr>
        <p:txBody>
          <a:bodyPr/>
          <a:lstStyle/>
          <a:p>
            <a:r>
              <a:rPr lang="en-GB" smtClean="0"/>
              <a:t>Microsoft.SQLServer.ManagedDTS</a:t>
            </a:r>
          </a:p>
          <a:p>
            <a:pPr lvl="1"/>
            <a:r>
              <a:rPr lang="en-GB" smtClean="0"/>
              <a:t>Microsoft.SqlServer.Dts.Runtime</a:t>
            </a:r>
          </a:p>
          <a:p>
            <a:pPr lvl="1"/>
            <a:endParaRPr lang="en-GB" sz="800" smtClean="0"/>
          </a:p>
          <a:p>
            <a:r>
              <a:rPr lang="en-GB" smtClean="0"/>
              <a:t>Microsoft.SQLServer.DTSRuntimeWrap</a:t>
            </a:r>
          </a:p>
          <a:p>
            <a:pPr lvl="1"/>
            <a:r>
              <a:rPr lang="en-GB" smtClean="0"/>
              <a:t>Microsoft.SqlServer.Dts.Runtime.Wrapper</a:t>
            </a:r>
          </a:p>
          <a:p>
            <a:pPr lvl="1"/>
            <a:endParaRPr lang="en-GB" sz="800" smtClean="0"/>
          </a:p>
          <a:p>
            <a:r>
              <a:rPr lang="en-GB" smtClean="0"/>
              <a:t>Microsoft.SqlServer.PipelineHost</a:t>
            </a:r>
          </a:p>
          <a:p>
            <a:pPr lvl="1"/>
            <a:r>
              <a:rPr lang="en-GB" smtClean="0"/>
              <a:t>Microsoft.SqlServer.Dts.Pipeline</a:t>
            </a:r>
          </a:p>
          <a:p>
            <a:pPr lvl="1"/>
            <a:endParaRPr lang="en-GB" sz="800" smtClean="0"/>
          </a:p>
          <a:p>
            <a:r>
              <a:rPr lang="en-GB" smtClean="0"/>
              <a:t>Microsoft.SqlServer.DTSPipelineWrap</a:t>
            </a:r>
          </a:p>
          <a:p>
            <a:pPr lvl="1"/>
            <a:r>
              <a:rPr lang="en-GB" smtClean="0"/>
              <a:t>Microsoft.SqlServer.Dts.Pipeline.Wrapper</a:t>
            </a:r>
          </a:p>
          <a:p>
            <a:pPr lvl="1"/>
            <a:endParaRPr lang="en-GB" sz="800" smtClean="0"/>
          </a:p>
          <a:p>
            <a:r>
              <a:rPr lang="en-GB" smtClean="0"/>
              <a:t>Microsoft.SqlServer.Dts.Design</a:t>
            </a:r>
          </a:p>
          <a:p>
            <a:pPr lvl="1"/>
            <a:r>
              <a:rPr lang="en-GB" smtClean="0"/>
              <a:t>Microsoft.SqlServer.Dts.Runtime.Design</a:t>
            </a:r>
          </a:p>
          <a:p>
            <a:pPr lvl="1"/>
            <a:endParaRPr lang="en-GB" smtClean="0"/>
          </a:p>
          <a:p>
            <a:pPr lvl="1"/>
            <a:endParaRPr lang="en-GB" smtClean="0"/>
          </a:p>
          <a:p>
            <a:endParaRPr lang="en-GB" smtClean="0"/>
          </a:p>
          <a:p>
            <a:pPr lvl="1"/>
            <a:endParaRPr lang="en-GB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981200"/>
            <a:ext cx="7772400" cy="4572000"/>
          </a:xfrm>
        </p:spPr>
        <p:txBody>
          <a:bodyPr/>
          <a:lstStyle/>
          <a:p>
            <a:pPr>
              <a:buFontTx/>
              <a:buNone/>
            </a:pPr>
            <a:r>
              <a:rPr lang="en-GB" smtClean="0"/>
              <a:t>[ObjectAttribute(</a:t>
            </a:r>
            <a:r>
              <a:rPr lang="en-GB" i="1" smtClean="0"/>
              <a:t>Information</a:t>
            </a:r>
            <a:r>
              <a:rPr lang="en-GB" smtClean="0"/>
              <a:t>)]</a:t>
            </a:r>
          </a:p>
          <a:p>
            <a:pPr>
              <a:buFontTx/>
              <a:buNone/>
            </a:pPr>
            <a:r>
              <a:rPr lang="en-GB" smtClean="0"/>
              <a:t>public class MyCustomObject : BaseClass</a:t>
            </a:r>
          </a:p>
          <a:p>
            <a:pPr>
              <a:buFontTx/>
              <a:buNone/>
            </a:pPr>
            <a:r>
              <a:rPr lang="en-GB" smtClean="0"/>
              <a:t>{</a:t>
            </a:r>
          </a:p>
          <a:p>
            <a:pPr>
              <a:buFontTx/>
              <a:buNone/>
            </a:pPr>
            <a:r>
              <a:rPr lang="en-GB" smtClean="0"/>
              <a:t>		public override void BaseMethod()</a:t>
            </a:r>
          </a:p>
          <a:p>
            <a:pPr>
              <a:buFontTx/>
              <a:buNone/>
            </a:pPr>
            <a:r>
              <a:rPr lang="en-GB" smtClean="0"/>
              <a:t>		{</a:t>
            </a:r>
          </a:p>
          <a:p>
            <a:pPr>
              <a:buFontTx/>
              <a:buNone/>
            </a:pPr>
            <a:r>
              <a:rPr lang="en-GB" smtClean="0"/>
              <a:t>			// Custom code</a:t>
            </a:r>
          </a:p>
          <a:p>
            <a:pPr>
              <a:buFontTx/>
              <a:buNone/>
            </a:pPr>
            <a:r>
              <a:rPr lang="en-GB" smtClean="0"/>
              <a:t>		}</a:t>
            </a:r>
          </a:p>
          <a:p>
            <a:pPr>
              <a:buFontTx/>
              <a:buNone/>
            </a:pPr>
            <a:r>
              <a:rPr lang="en-GB" smtClean="0"/>
              <a:t>}</a:t>
            </a:r>
          </a:p>
          <a:p>
            <a:pPr eaLnBrk="1" hangingPunct="1">
              <a:buFontTx/>
              <a:buNone/>
            </a:pPr>
            <a:endParaRPr lang="en-GB" smtClean="0"/>
          </a:p>
        </p:txBody>
      </p:sp>
      <p:sp>
        <p:nvSpPr>
          <p:cNvPr id="11267" name="Rectangle 8"/>
          <p:cNvSpPr>
            <a:spLocks noChangeArrowheads="1"/>
          </p:cNvSpPr>
          <p:nvPr/>
        </p:nvSpPr>
        <p:spPr bwMode="auto">
          <a:xfrm>
            <a:off x="0" y="285729"/>
            <a:ext cx="9144000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80000"/>
              </a:lnSpc>
            </a:pPr>
            <a:r>
              <a:rPr lang="en-US" sz="3000" dirty="0"/>
              <a:t>Custom Objects - Template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0" y="285729"/>
            <a:ext cx="9144000" cy="1143008"/>
          </a:xfrm>
        </p:spPr>
        <p:txBody>
          <a:bodyPr/>
          <a:lstStyle/>
          <a:p>
            <a:r>
              <a:rPr lang="en-GB" dirty="0" smtClean="0"/>
              <a:t>Classes &amp; Attributes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685800" y="1981200"/>
          <a:ext cx="7600976" cy="38766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86134"/>
                <a:gridCol w="4214842"/>
              </a:tblGrid>
              <a:tr h="646115">
                <a:tc>
                  <a:txBody>
                    <a:bodyPr/>
                    <a:lstStyle/>
                    <a:p>
                      <a:pPr algn="ctr"/>
                      <a:r>
                        <a:rPr lang="en-GB" sz="18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Base Class</a:t>
                      </a:r>
                      <a:endParaRPr lang="en-GB" sz="1800" b="1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5F0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Attribute</a:t>
                      </a:r>
                      <a:endParaRPr lang="en-GB" sz="1800" b="1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5F0FF"/>
                    </a:solidFill>
                  </a:tcPr>
                </a:tc>
              </a:tr>
              <a:tr h="646115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ConnectionManagerBase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DtsConnectionAttribute</a:t>
                      </a:r>
                      <a:r>
                        <a:rPr lang="en-GB" dirty="0" smtClean="0"/>
                        <a:t> </a:t>
                      </a:r>
                      <a:endParaRPr lang="en-GB" dirty="0"/>
                    </a:p>
                  </a:txBody>
                  <a:tcPr anchor="ctr"/>
                </a:tc>
              </a:tr>
              <a:tr h="646115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PipelineComponent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DtsPipelineComponentAttribute</a:t>
                      </a:r>
                      <a:r>
                        <a:rPr lang="en-GB" dirty="0" smtClean="0"/>
                        <a:t> </a:t>
                      </a:r>
                      <a:endParaRPr lang="en-GB" dirty="0"/>
                    </a:p>
                  </a:txBody>
                  <a:tcPr anchor="ctr"/>
                </a:tc>
              </a:tr>
              <a:tr h="646115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ForEachEnumerator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DtsForEachEnumeratorAttribute</a:t>
                      </a:r>
                      <a:r>
                        <a:rPr lang="en-GB" dirty="0" smtClean="0"/>
                        <a:t> </a:t>
                      </a:r>
                      <a:endParaRPr lang="en-GB" dirty="0"/>
                    </a:p>
                  </a:txBody>
                  <a:tcPr anchor="ctr"/>
                </a:tc>
              </a:tr>
              <a:tr h="646115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LogProviderBase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DtsLogProviderAttribute</a:t>
                      </a:r>
                      <a:r>
                        <a:rPr lang="en-GB" dirty="0" smtClean="0"/>
                        <a:t> </a:t>
                      </a:r>
                      <a:endParaRPr lang="en-GB" dirty="0"/>
                    </a:p>
                  </a:txBody>
                  <a:tcPr anchor="ctr"/>
                </a:tc>
              </a:tr>
              <a:tr h="646115">
                <a:tc>
                  <a:txBody>
                    <a:bodyPr/>
                    <a:lstStyle/>
                    <a:p>
                      <a:r>
                        <a:rPr lang="en-GB" dirty="0" smtClean="0"/>
                        <a:t>Task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DtsTaskAttribute</a:t>
                      </a:r>
                      <a:r>
                        <a:rPr lang="en-GB" dirty="0" smtClean="0"/>
                        <a:t> </a:t>
                      </a:r>
                      <a:endParaRPr lang="en-GB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mtClean="0"/>
              <a:t>Demo</a:t>
            </a:r>
          </a:p>
        </p:txBody>
      </p:sp>
      <p:sp>
        <p:nvSpPr>
          <p:cNvPr id="13315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smtClean="0"/>
              <a:t>Simple Task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99CCFF"/>
      </a:accent1>
      <a:accent2>
        <a:srgbClr val="CCCC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B9B9E7"/>
      </a:accent6>
      <a:hlink>
        <a:srgbClr val="3333CC"/>
      </a:hlink>
      <a:folHlink>
        <a:srgbClr val="AF67FF"/>
      </a:folHlink>
    </a:clrScheme>
    <a:fontScheme name="Blank Presentation">
      <a:majorFont>
        <a:latin typeface="Arial Black"/>
        <a:ea typeface="ＭＳ Ｐゴシック"/>
        <a:cs typeface=""/>
      </a:majorFont>
      <a:minorFont>
        <a:latin typeface="Arial Black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Black" pitchFamily="1" charset="0"/>
            <a:ea typeface="ＭＳ Ｐゴシック" pitchFamily="48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Black" pitchFamily="1" charset="0"/>
            <a:ea typeface="ＭＳ Ｐゴシック" pitchFamily="48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14367</TotalTime>
  <Words>799</Words>
  <Application>Microsoft PowerPoint</Application>
  <PresentationFormat>On-screen Show (4:3)</PresentationFormat>
  <Paragraphs>276</Paragraphs>
  <Slides>26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Blank Presentation</vt:lpstr>
      <vt:lpstr>Slide 1</vt:lpstr>
      <vt:lpstr>Extending SSIS with Custom Tasks</vt:lpstr>
      <vt:lpstr>Agenda</vt:lpstr>
      <vt:lpstr>Types</vt:lpstr>
      <vt:lpstr>Six Steps</vt:lpstr>
      <vt:lpstr>References</vt:lpstr>
      <vt:lpstr>Slide 7</vt:lpstr>
      <vt:lpstr>Classes &amp; Attributes</vt:lpstr>
      <vt:lpstr>Demo</vt:lpstr>
      <vt:lpstr>Tasks</vt:lpstr>
      <vt:lpstr>More Task Features</vt:lpstr>
      <vt:lpstr>Create a Task User Interface</vt:lpstr>
      <vt:lpstr>Demo</vt:lpstr>
      <vt:lpstr>Advanced Task User Interfaces</vt:lpstr>
      <vt:lpstr>UI Classes &amp; Attributes</vt:lpstr>
      <vt:lpstr>Debugging</vt:lpstr>
      <vt:lpstr>Debugging Tips</vt:lpstr>
      <vt:lpstr>Installation Locations</vt:lpstr>
      <vt:lpstr>    Install Platform Target 32-bit (x86)</vt:lpstr>
      <vt:lpstr>    Install Platform Target 64-bit (x64)</vt:lpstr>
      <vt:lpstr>Install Platform Target Itanium (IA64)</vt:lpstr>
      <vt:lpstr>64-bit Tools Only</vt:lpstr>
      <vt:lpstr>Install Tips</vt:lpstr>
      <vt:lpstr>When to extend</vt:lpstr>
      <vt:lpstr>Resources - Samples</vt:lpstr>
      <vt:lpstr>Thank You!</vt:lpstr>
    </vt:vector>
  </TitlesOfParts>
  <Company>Huib van Nimmerdor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Extending SSIS with Custom Tasks</dc:title>
  <dc:creator>Darren Green</dc:creator>
  <cp:keywords>SSIS</cp:keywords>
  <dc:description>Extending SSIS with Custom Tasks
Darren Green
Konesans Ltd</dc:description>
  <cp:lastModifiedBy>Darren Green</cp:lastModifiedBy>
  <cp:revision>336</cp:revision>
  <dcterms:created xsi:type="dcterms:W3CDTF">2006-01-31T13:33:23Z</dcterms:created>
  <dcterms:modified xsi:type="dcterms:W3CDTF">2007-10-07T09:17:39Z</dcterms:modified>
</cp:coreProperties>
</file>